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Noto Sans KR"/>
      <p:regular r:id="rId46"/>
      <p:bold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IBM Plex Sans KR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64678B-4E1F-4BBE-8692-0A2FBEEE46A8}">
  <a:tblStyle styleId="{AB64678B-4E1F-4BBE-8692-0A2FBEEE46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regular.fntdata"/><Relationship Id="rId41" Type="http://schemas.openxmlformats.org/officeDocument/2006/relationships/slide" Target="slides/slide35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NotoSansKR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NotoSansKR-bold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IBMPlexSansKR-bold.fntdata"/><Relationship Id="rId52" Type="http://schemas.openxmlformats.org/officeDocument/2006/relationships/font" Target="fonts/IBMPlexSansK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d879e3379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d879e337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e6149ed9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e6149ed9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e6149ed9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e6149ed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e6149ed9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e6149ed9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e6149ed9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e6149ed9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e6149ed9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e6149ed9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e6149ed9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e6149ed9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e6149ed9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e6149ed9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e6149ed9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e6149ed9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e6149ed9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e6149ed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e6149ed9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e6149ed9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e6149ed9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e6149ed9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e6149ed9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e6149ed9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e6149ed9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e6149ed9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e6149ed9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4e6149ed9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e6149ed9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e6149ed9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e6149ed9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e6149ed9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e6149ed9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e6149ed9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e6149ed9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e6149ed9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e6149ed9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e6149ed9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d09e54c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d09e54c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e6149ed9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e6149ed9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e6149ed9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e6149ed9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e6149ed9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4e6149ed9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e6149ed9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e6149ed9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e6149ed9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e6149ed9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e6149ed9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e6149ed9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e6149ed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e6149ed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e6149ed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e6149ed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e6149ed9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e6149ed9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cc84dffd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cc84dffd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d09e54c9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d09e54c9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d879e3379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d879e3379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10800000"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99999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93C47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발표자료 작성중입니다.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767852" y="2148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계산기 완성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기능</a:t>
            </a:r>
            <a:endParaRPr/>
          </a:p>
        </p:txBody>
      </p:sp>
      <p:graphicFrame>
        <p:nvGraphicFramePr>
          <p:cNvPr id="168" name="Google Shape;168;p24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입력 처리 기능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숫자를 입력하는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소수점을 입력하고 중복을 방지하는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± 부호를 토글하는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연산자를 입력하고 중복을 처리하는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괄호를 입력하고 곱셈을 자동 처리하는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SR_06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괄호의 개수를 검증하고 빈 괄호를 방지하는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입력 및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상태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 초기화 기능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SR_07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계산 후 새로운 입력을 초기화하는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9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SR_08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전체 초기화(AC) 또는 부분 삭제(C)를 수행하는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" name="Google Shape;169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기능</a:t>
            </a:r>
            <a:endParaRPr/>
          </a:p>
        </p:txBody>
      </p:sp>
      <p:graphicFrame>
        <p:nvGraphicFramePr>
          <p:cNvPr id="175" name="Google Shape;175;p25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계산 처리 기능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SR_9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중위 수식을 후위 표기법으로 변환하는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SR_10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후위 표기 수식을 스택으로 계산하는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예외 처리 및 결과 출력 기능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SR_11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에러 발생 시 오류 메시지를 출력하는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SR_12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수식과 결과를 라인에 나누어 출력하는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6" name="Google Shape;176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처리 기능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</a:t>
            </a:r>
            <a:r>
              <a:rPr lang="ko"/>
              <a:t>숫자(0-9)를 입력하는 기능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5886725" y="1813875"/>
            <a:ext cx="33003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숫자 버튼(0-9)을 눌러 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숫자를 입력할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5886725" y="2640182"/>
            <a:ext cx="3300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처음 입력 시 ‘0’은 자동 제거됩니다.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5886725" y="3589250"/>
            <a:ext cx="33003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입력값의 최대 20자리까지 제한되어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과도한 숫자 입력을 방지합니다.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</a:t>
            </a:r>
            <a:r>
              <a:rPr lang="ko"/>
              <a:t>소수점을 입력하고 중복을 방지하는 기능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5886725" y="1813875"/>
            <a:ext cx="3300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소수점은 한 번만 입력 가능하며 </a:t>
            </a:r>
            <a:b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중복 입력이 방지됩니다.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886725" y="2640163"/>
            <a:ext cx="3300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숫자가 없을 때 소수점을 누르면 </a:t>
            </a:r>
            <a:b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자동으로 ‘0.’으로 처리됩니다.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5886725" y="3589250"/>
            <a:ext cx="3300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‘-.’과 같은 음수 소수 표현도 </a:t>
            </a:r>
            <a:b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올바르게 처리됩니다.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± 버튼을 누르면 입력값의 부호를 전환할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예: '3' → ± → '-3' → ± → '3'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'0'일 경우 ±는 무시되어 불필요한 전환을 방지합니다.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사칙연산 기호 (+, -, ×, ÷)를 입력할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앞에 숫자가 없을 경우 '0' 또는 음수 부호로 자동 처리됩니다.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연속 입력 시 마지막 연산자로 자동 교체되어 수식 오류를 방지합니다.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괄호를 입력하고 곱셈을 자동 처리하는 기능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숫자나 ')' 뒤에 여는 괄호가 오면 곱셈(*)을 자동으로 추가합니다.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2(3+4) 입력 시 2*(3+4)로 변환되어 계산됩니다.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-(3+4) 입력 시 -1*(3+4)로 자동 변환됩니다.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괄호의 개수를 검증하고 빈 괄호를 방지하는 기능</a:t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여는 괄호 ‘(’와 닫는 괄호 ‘)’의 균형을 자동 검증합니다.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닫는 괄호는 여는 괄호보다 적을 때만 입력할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뒤나 ‘(’ 뒤에 닫는 괄호가 오면 무시되어 빈 괄호 방지됩니다.</a:t>
            </a:r>
            <a:b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및 상태 초기화 기능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PyQt 계산기 프로젝트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767852" y="2148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괄호 연산, 연산자 우선순위, 입력 처리 지원하는 PyQt6 기반 GUI 계산기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5886725" y="1813875"/>
            <a:ext cx="2962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계산이 완료된 후 새로운 숫자나 연산자를 입력하면 자동 초기화됩니다.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5886725" y="2640175"/>
            <a:ext cx="2928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결과를 이어서 입력하지 않고, 새로운 수식을 시작합니다.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just_calculated 플래그를 통해 상태 전환을 제어합니다.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5886725" y="1813875"/>
            <a:ext cx="2889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‘AC’ 버튼: 수식, 입력값, 결과 전체 초기화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5886725" y="2640175"/>
            <a:ext cx="3062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‘C’ 버튼: 현재 입력 중인 값 제거 또는 마지막 항목 삭제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5886725" y="3589250"/>
            <a:ext cx="31620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직후에도 삭제나 입력이 자연스럽게 이어지도록 UX를 설계했습니다.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계산 처리 기능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</a:t>
            </a:r>
            <a:r>
              <a:rPr lang="ko"/>
              <a:t>중위 수식을 후위 표기법으로 변환하는 기능</a:t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Shunting Yard 알고리즘 기반으로 중위 수식을 후위로 변환합니다.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5886725" y="2640175"/>
            <a:ext cx="3128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우선순위와 괄호 구조를 반영하여 수식의 계산 순서를 명확히 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괄호 불일치 등의 예외는 자동 감지되어 “Error”로 처리됩니다.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1948875" y="150777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+  4  *  2  /  (  1  -  5  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2434650" y="2189800"/>
            <a:ext cx="572100" cy="150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1948875" y="3909850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4  2  *  1  5  -  /  + 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592875" y="152112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중위 수식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592875" y="3909850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후위 표기법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1948875" y="2692175"/>
            <a:ext cx="1843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Shunting Yard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</a:t>
            </a:r>
            <a:r>
              <a:rPr lang="ko"/>
              <a:t>후위 표기 수식을 스택으로 계산하는 기능</a:t>
            </a:r>
            <a:endParaRPr/>
          </a:p>
        </p:txBody>
      </p:sp>
      <p:sp>
        <p:nvSpPr>
          <p:cNvPr id="291" name="Google Shape;291;p38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후위 수식은 스택을 이용해 순차적으로 계산됩니다.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등장 시 스택에서 피연산자 2개를 꺼내 연산 후 다시 삽입합니다.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도중 예외 발생 시 “Error” 메시지를 출력합니다.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94" name="Google Shape;294;p38"/>
          <p:cNvGraphicFramePr/>
          <p:nvPr/>
        </p:nvGraphicFramePr>
        <p:xfrm>
          <a:off x="473400" y="110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2404125"/>
                <a:gridCol w="2404125"/>
              </a:tblGrid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토큰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 상태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4]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4, 2]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*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8]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8, 1]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8, 1, 5]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8, -4]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[3, -2]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[1] :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마지막 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예외 처리 및 결과 출력 기능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</a:t>
            </a:r>
            <a:r>
              <a:rPr lang="ko"/>
              <a:t>에러 발생 시 오류 메시지를 출력하는 기능</a:t>
            </a:r>
            <a:endParaRPr/>
          </a:p>
        </p:txBody>
      </p:sp>
      <p:sp>
        <p:nvSpPr>
          <p:cNvPr id="305" name="Google Shape;305;p40"/>
          <p:cNvSpPr txBox="1"/>
          <p:nvPr/>
        </p:nvSpPr>
        <p:spPr>
          <a:xfrm>
            <a:off x="5886725" y="1813875"/>
            <a:ext cx="271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괄호 불일치, 0으로 나누기 등 예외 상황에서 “Error”를 출력합니다.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5886725" y="2640175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오류 발생 시 입력값과 수식은 자동 초기화됩니다.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5886725" y="3589250"/>
            <a:ext cx="2716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다음 입력 시 오류 상태가 해제되어 새로운 입력이 가능합니다.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</a:t>
            </a:r>
            <a:r>
              <a:rPr lang="ko"/>
              <a:t>수식과 결과를 라인에 나누어 출력하는 기능</a:t>
            </a:r>
            <a:endParaRPr/>
          </a:p>
        </p:txBody>
      </p:sp>
      <p:sp>
        <p:nvSpPr>
          <p:cNvPr id="315" name="Google Shape;315;p41"/>
          <p:cNvSpPr txBox="1"/>
          <p:nvPr/>
        </p:nvSpPr>
        <p:spPr>
          <a:xfrm>
            <a:off x="5886725" y="1813875"/>
            <a:ext cx="3008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상단에 수식을, 하단에 결과를 표시합니다.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5886725" y="2640175"/>
            <a:ext cx="2935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결과가 정수일 경우 소수점을 생략하여 깔끔하게 출력됩니다.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5886725" y="3589250"/>
            <a:ext cx="3008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직후 수식은 상단에 유지되어 결과와 함께 흐름을 확인할 수 있습니다.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826" y="854125"/>
            <a:ext cx="249402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테스트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초기상태 입력 처리</a:t>
            </a:r>
            <a:endParaRPr/>
          </a:p>
        </p:txBody>
      </p:sp>
      <p:graphicFrame>
        <p:nvGraphicFramePr>
          <p:cNvPr id="330" name="Google Shape;330;p43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입력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AC 또는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또는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 2회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→ 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0이 아닌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1부터 9까지의 임의의 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입력과 동일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"/>
              <a:t>GUI 화면 구성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오류 </a:t>
            </a:r>
            <a:r>
              <a:rPr lang="ko"/>
              <a:t>직후 입력 처리</a:t>
            </a:r>
            <a:endParaRPr/>
          </a:p>
        </p:txBody>
      </p:sp>
      <p:graphicFrame>
        <p:nvGraphicFramePr>
          <p:cNvPr id="336" name="Google Shape;336;p44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계산</a:t>
            </a:r>
            <a:r>
              <a:rPr lang="ko"/>
              <a:t> 직후 입력 처리</a:t>
            </a:r>
            <a:endParaRPr/>
          </a:p>
        </p:txBody>
      </p:sp>
      <p:graphicFrame>
        <p:nvGraphicFramePr>
          <p:cNvPr id="342" name="Google Shape;342;p45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*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우선순위 및 괄호</a:t>
            </a:r>
            <a:endParaRPr/>
          </a:p>
        </p:txBody>
      </p:sp>
      <p:graphicFrame>
        <p:nvGraphicFramePr>
          <p:cNvPr id="348" name="Google Shape;348;p46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곱셈 우선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괄호로 우선순위 변경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중첩 괄호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곱셈 먼저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괄호만 사용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생략 곱셈 테스트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2(3+4)=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괄호 닫기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오류 감지</a:t>
            </a:r>
            <a:endParaRPr/>
          </a:p>
        </p:txBody>
      </p:sp>
      <p:graphicFrame>
        <p:nvGraphicFramePr>
          <p:cNvPr id="354" name="Google Shape;354;p47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0으로 나누기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오류 </a:t>
            </a:r>
            <a:r>
              <a:rPr lang="ko"/>
              <a:t>방지 및 오류 정정</a:t>
            </a:r>
            <a:endParaRPr/>
          </a:p>
        </p:txBody>
      </p:sp>
      <p:graphicFrame>
        <p:nvGraphicFramePr>
          <p:cNvPr id="360" name="Google Shape;360;p48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이중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(4+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-3=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5 - 3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끝 수식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초기화</a:t>
            </a:r>
            <a:endParaRPr/>
          </a:p>
        </p:txBody>
      </p:sp>
      <p:graphicFrame>
        <p:nvGraphicFramePr>
          <p:cNvPr id="366" name="Google Shape;366;p49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{AB64678B-4E1F-4BBE-8692-0A2FBEEE46A8}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이중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(4+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-3=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5 - 3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미닫힘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(3+(3+(3+3=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(3+(3+(3+3)))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GUI 화면 구성 - </a:t>
            </a:r>
            <a:r>
              <a:rPr lang="ko" sz="2340"/>
              <a:t>디스플레이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3135175" y="1247913"/>
            <a:ext cx="5520900" cy="1670313"/>
            <a:chOff x="3135175" y="1247913"/>
            <a:chExt cx="5520900" cy="1670313"/>
          </a:xfrm>
        </p:grpSpPr>
        <p:sp>
          <p:nvSpPr>
            <p:cNvPr id="111" name="Google Shape;111;p18"/>
            <p:cNvSpPr txBox="1"/>
            <p:nvPr/>
          </p:nvSpPr>
          <p:spPr>
            <a:xfrm>
              <a:off x="3135175" y="1628225"/>
              <a:ext cx="5520900" cy="12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212529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사용자가 입력한 전체 수식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3135175" y="1247913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상부 디스플레이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3" name="Google Shape;113;p18"/>
          <p:cNvGrpSpPr/>
          <p:nvPr/>
        </p:nvGrpSpPr>
        <p:grpSpPr>
          <a:xfrm>
            <a:off x="3135175" y="2918338"/>
            <a:ext cx="5520900" cy="1766013"/>
            <a:chOff x="3135175" y="2918338"/>
            <a:chExt cx="5520900" cy="1766013"/>
          </a:xfrm>
        </p:grpSpPr>
        <p:sp>
          <p:nvSpPr>
            <p:cNvPr id="114" name="Google Shape;114;p18"/>
            <p:cNvSpPr txBox="1"/>
            <p:nvPr/>
          </p:nvSpPr>
          <p:spPr>
            <a:xfrm>
              <a:off x="3135175" y="3298650"/>
              <a:ext cx="5520900" cy="13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212529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현재 입력 중인 숫자나 계산 결과를 표시</a:t>
              </a:r>
              <a:endParaRPr sz="1600">
                <a:solidFill>
                  <a:srgbClr val="212529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15" name="Google Shape;115;p18"/>
            <p:cNvSpPr txBox="1"/>
            <p:nvPr/>
          </p:nvSpPr>
          <p:spPr>
            <a:xfrm>
              <a:off x="3135175" y="2918338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하부 디스플레이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505699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GUI 화면 구성 - </a:t>
            </a:r>
            <a:r>
              <a:rPr lang="ko" sz="2340"/>
              <a:t>부호 및 숫자 입력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2" name="Google Shape;122;p19"/>
          <p:cNvGrpSpPr/>
          <p:nvPr/>
        </p:nvGrpSpPr>
        <p:grpSpPr>
          <a:xfrm>
            <a:off x="3135175" y="1247913"/>
            <a:ext cx="5520900" cy="1670313"/>
            <a:chOff x="3135175" y="1247913"/>
            <a:chExt cx="5520900" cy="1670313"/>
          </a:xfrm>
        </p:grpSpPr>
        <p:sp>
          <p:nvSpPr>
            <p:cNvPr id="123" name="Google Shape;123;p19"/>
            <p:cNvSpPr txBox="1"/>
            <p:nvPr/>
          </p:nvSpPr>
          <p:spPr>
            <a:xfrm>
              <a:off x="3135175" y="1628225"/>
              <a:ext cx="5520900" cy="12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현재 입력 중인 값의 부호 반전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음수 입력 가능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24" name="Google Shape;124;p19"/>
            <p:cNvSpPr txBox="1"/>
            <p:nvPr/>
          </p:nvSpPr>
          <p:spPr>
            <a:xfrm>
              <a:off x="3135175" y="1247913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부호 (±)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3135175" y="2918338"/>
            <a:ext cx="5520900" cy="1766013"/>
            <a:chOff x="3135175" y="2918338"/>
            <a:chExt cx="5520900" cy="1766013"/>
          </a:xfrm>
        </p:grpSpPr>
        <p:sp>
          <p:nvSpPr>
            <p:cNvPr id="126" name="Google Shape;126;p19"/>
            <p:cNvSpPr txBox="1"/>
            <p:nvPr/>
          </p:nvSpPr>
          <p:spPr>
            <a:xfrm>
              <a:off x="3135175" y="3298650"/>
              <a:ext cx="5520900" cy="13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0~9 및 소수점 입력을 담당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UX를 고려한 입력 제약을 설정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3135175" y="2918338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숫자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505699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GUI 화면 구성 - </a:t>
            </a:r>
            <a:r>
              <a:rPr lang="ko" sz="2340"/>
              <a:t>괄호 및 연산자 입력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3135175" y="1247913"/>
            <a:ext cx="5520900" cy="1670313"/>
            <a:chOff x="3135175" y="1247913"/>
            <a:chExt cx="5520900" cy="1670313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3135175" y="1628225"/>
              <a:ext cx="5520900" cy="12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수식의 우선순위를 지정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36" name="Google Shape;136;p20"/>
            <p:cNvSpPr txBox="1"/>
            <p:nvPr/>
          </p:nvSpPr>
          <p:spPr>
            <a:xfrm>
              <a:off x="3135175" y="1247913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괄호 (lparen, rparen)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37" name="Google Shape;137;p20"/>
          <p:cNvGrpSpPr/>
          <p:nvPr/>
        </p:nvGrpSpPr>
        <p:grpSpPr>
          <a:xfrm>
            <a:off x="3135175" y="2918338"/>
            <a:ext cx="5520900" cy="1766013"/>
            <a:chOff x="3135175" y="2918338"/>
            <a:chExt cx="5520900" cy="1766013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3135175" y="3298650"/>
              <a:ext cx="5520900" cy="13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+, -, *, /의 사칙 연산 입력을 담당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중복 입력 자동 처리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3135175" y="2918338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연산자 (+, -, *, /)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495435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GUI 화면 구성 - 초기화 입력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46" name="Google Shape;146;p21"/>
          <p:cNvGrpSpPr/>
          <p:nvPr/>
        </p:nvGrpSpPr>
        <p:grpSpPr>
          <a:xfrm>
            <a:off x="3135175" y="1249200"/>
            <a:ext cx="5520900" cy="836400"/>
            <a:chOff x="3135175" y="1249200"/>
            <a:chExt cx="5520900" cy="836400"/>
          </a:xfrm>
        </p:grpSpPr>
        <p:sp>
          <p:nvSpPr>
            <p:cNvPr id="147" name="Google Shape;147;p21"/>
            <p:cNvSpPr txBox="1"/>
            <p:nvPr/>
          </p:nvSpPr>
          <p:spPr>
            <a:xfrm>
              <a:off x="3135175" y="1627200"/>
              <a:ext cx="55209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모든 수식과 입력값을 완전히 초기화</a:t>
              </a:r>
              <a:endParaRPr b="1"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48" name="Google Shape;148;p21"/>
            <p:cNvSpPr txBox="1"/>
            <p:nvPr/>
          </p:nvSpPr>
          <p:spPr>
            <a:xfrm>
              <a:off x="3135175" y="1249200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AC (All Clear)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49" name="Google Shape;149;p21"/>
          <p:cNvGrpSpPr/>
          <p:nvPr/>
        </p:nvGrpSpPr>
        <p:grpSpPr>
          <a:xfrm>
            <a:off x="3135175" y="2919600"/>
            <a:ext cx="5520900" cy="1763700"/>
            <a:chOff x="3135175" y="2919600"/>
            <a:chExt cx="5520900" cy="1763700"/>
          </a:xfrm>
        </p:grpSpPr>
        <p:sp>
          <p:nvSpPr>
            <p:cNvPr id="150" name="Google Shape;150;p21"/>
            <p:cNvSpPr txBox="1"/>
            <p:nvPr/>
          </p:nvSpPr>
          <p:spPr>
            <a:xfrm>
              <a:off x="3135175" y="3297600"/>
              <a:ext cx="5520900" cy="13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434343"/>
                  </a:solidFill>
                  <a:highlight>
                    <a:srgbClr val="FFFFFF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현재 입력된 값 또는 마지막 항목만 제거</a:t>
              </a:r>
              <a:endParaRPr sz="16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3135175" y="2919600"/>
              <a:ext cx="340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200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C (Clear)</a:t>
              </a:r>
              <a:endParaRPr b="1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25"/>
            <a:ext cx="2505699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기능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기능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